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4" r:id="rId17"/>
    <p:sldId id="273" r:id="rId18"/>
    <p:sldId id="271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ED35E-5FDE-486C-BB1A-1BB1CF56DBF7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BCFDF-0FFE-478D-891B-833E22FBE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3BCFDF-0FFE-478D-891B-833E22FBE0E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5F2CCA7-FB78-4399-A24E-16CB0D8A14AB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1AF7FB-2D25-4659-BD00-3490536AB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rdsb.ca/Programs/SpecEd/Pages/default.aspx" TargetMode="External"/><Relationship Id="rId2" Type="http://schemas.openxmlformats.org/officeDocument/2006/relationships/hyperlink" Target="mailto:saleh.jaleel@yrdsb.c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rdsb.ca/Programs/SpecEd/Documents/SpecEdPlan/SpecEdPlanSectionD.pdf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Saleh S. Jaleel, Ph.D., </a:t>
            </a:r>
            <a:r>
              <a:rPr lang="en-US" dirty="0" err="1" smtClean="0"/>
              <a:t>C.Psych.Assoc</a:t>
            </a:r>
            <a:r>
              <a:rPr lang="en-US" dirty="0" smtClean="0"/>
              <a:t>.</a:t>
            </a:r>
          </a:p>
          <a:p>
            <a:r>
              <a:rPr lang="en-US" dirty="0" smtClean="0"/>
              <a:t>Psychological Services</a:t>
            </a:r>
          </a:p>
          <a:p>
            <a:r>
              <a:rPr lang="en-US" dirty="0" smtClean="0"/>
              <a:t>York Region District School Board</a:t>
            </a:r>
          </a:p>
          <a:p>
            <a:r>
              <a:rPr lang="en-US" dirty="0" smtClean="0"/>
              <a:t>Wilclay public school: </a:t>
            </a:r>
            <a:r>
              <a:rPr lang="en-US" dirty="0" err="1" smtClean="0"/>
              <a:t>april</a:t>
            </a:r>
            <a:r>
              <a:rPr lang="en-US" dirty="0" smtClean="0"/>
              <a:t> 1, 2015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School-Based </a:t>
            </a:r>
            <a:br>
              <a:rPr lang="en-US" dirty="0" smtClean="0"/>
            </a:br>
            <a:r>
              <a:rPr lang="en-US" dirty="0" smtClean="0"/>
              <a:t>Psychological Services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School Psychologists understand that</a:t>
            </a:r>
            <a:br>
              <a:rPr lang="en-US" sz="2800" dirty="0" smtClean="0"/>
            </a:br>
            <a:r>
              <a:rPr lang="en-US" sz="2800" b="1" u="sng" dirty="0" smtClean="0"/>
              <a:t>all children learn </a:t>
            </a:r>
            <a:r>
              <a:rPr lang="en-US" sz="2800" dirty="0" smtClean="0"/>
              <a:t>when given: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/>
              <a:t>Adequate supports and resources</a:t>
            </a:r>
          </a:p>
          <a:p>
            <a:r>
              <a:rPr lang="en-US" sz="3600" dirty="0" smtClean="0"/>
              <a:t>Recognition of their individual needs</a:t>
            </a:r>
          </a:p>
          <a:p>
            <a:r>
              <a:rPr lang="en-US" sz="3600" dirty="0" smtClean="0"/>
              <a:t>Connection to and trust in adults</a:t>
            </a:r>
          </a:p>
          <a:p>
            <a:r>
              <a:rPr lang="en-US" sz="3600" dirty="0" smtClean="0"/>
              <a:t>Opportunities to achieve</a:t>
            </a:r>
          </a:p>
          <a:p>
            <a:r>
              <a:rPr lang="en-US" sz="3600" dirty="0" smtClean="0"/>
              <a:t>Acceptance and encouragement</a:t>
            </a:r>
          </a:p>
          <a:p>
            <a:r>
              <a:rPr lang="en-US" sz="3600" dirty="0" smtClean="0"/>
              <a:t>Cooperation between school and home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School Psychologists</a:t>
            </a:r>
            <a:br>
              <a:rPr lang="en-US" dirty="0" smtClean="0"/>
            </a:br>
            <a:r>
              <a:rPr lang="en-US" sz="2700" dirty="0" smtClean="0"/>
              <a:t>link mental health to learning and </a:t>
            </a:r>
            <a:r>
              <a:rPr lang="en-US" sz="2700" dirty="0" err="1" smtClean="0"/>
              <a:t>behaviour</a:t>
            </a:r>
            <a:r>
              <a:rPr lang="en-US" sz="2700" dirty="0" smtClean="0"/>
              <a:t> to promote: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High academic achievement</a:t>
            </a:r>
          </a:p>
          <a:p>
            <a:r>
              <a:rPr lang="en-US" sz="3600" dirty="0" smtClean="0"/>
              <a:t>Positive social skills and </a:t>
            </a:r>
            <a:r>
              <a:rPr lang="en-US" sz="3600" dirty="0" err="1" smtClean="0"/>
              <a:t>behaviour</a:t>
            </a:r>
            <a:endParaRPr lang="en-US" sz="3600" dirty="0" smtClean="0"/>
          </a:p>
          <a:p>
            <a:r>
              <a:rPr lang="en-US" sz="3600" dirty="0" smtClean="0"/>
              <a:t>Healthy relationships and connectedness</a:t>
            </a:r>
          </a:p>
          <a:p>
            <a:r>
              <a:rPr lang="en-US" sz="3600" dirty="0" smtClean="0"/>
              <a:t>Tolerance and respect for others</a:t>
            </a:r>
          </a:p>
          <a:p>
            <a:r>
              <a:rPr lang="en-US" sz="3600" dirty="0" smtClean="0"/>
              <a:t>Competence, self-esteem, and resiliency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Children Need School Psychologists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Learning difficulties</a:t>
            </a:r>
          </a:p>
          <a:p>
            <a:r>
              <a:rPr lang="en-US" dirty="0" smtClean="0"/>
              <a:t>Developmental delays</a:t>
            </a:r>
          </a:p>
          <a:p>
            <a:r>
              <a:rPr lang="en-US" dirty="0" smtClean="0"/>
              <a:t>Attention problems</a:t>
            </a:r>
          </a:p>
          <a:p>
            <a:r>
              <a:rPr lang="en-US" dirty="0" err="1" smtClean="0"/>
              <a:t>Behaviour</a:t>
            </a:r>
            <a:r>
              <a:rPr lang="en-US" dirty="0" smtClean="0"/>
              <a:t> concerns</a:t>
            </a:r>
          </a:p>
          <a:p>
            <a:r>
              <a:rPr lang="en-US" dirty="0" smtClean="0"/>
              <a:t>Limited motivation</a:t>
            </a:r>
          </a:p>
          <a:p>
            <a:r>
              <a:rPr lang="en-US" dirty="0" smtClean="0"/>
              <a:t>Challenges relating to study skills</a:t>
            </a:r>
          </a:p>
          <a:p>
            <a:r>
              <a:rPr lang="en-US" dirty="0" smtClean="0"/>
              <a:t>Problems at home or with peers</a:t>
            </a:r>
          </a:p>
          <a:p>
            <a:r>
              <a:rPr lang="en-US" dirty="0" smtClean="0"/>
              <a:t>Anxieties: separation, social, generalized</a:t>
            </a:r>
          </a:p>
          <a:p>
            <a:r>
              <a:rPr lang="en-US" dirty="0" smtClean="0"/>
              <a:t>Depression and other mental health issues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School Psychologists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Assessment</a:t>
            </a:r>
          </a:p>
          <a:p>
            <a:r>
              <a:rPr lang="en-US" sz="3200" dirty="0" smtClean="0"/>
              <a:t>Consultation</a:t>
            </a:r>
          </a:p>
          <a:p>
            <a:r>
              <a:rPr lang="en-US" sz="3200" dirty="0" smtClean="0"/>
              <a:t>Prevention</a:t>
            </a:r>
          </a:p>
          <a:p>
            <a:r>
              <a:rPr lang="en-US" sz="3200" dirty="0" smtClean="0"/>
              <a:t>Intervention</a:t>
            </a:r>
          </a:p>
          <a:p>
            <a:r>
              <a:rPr lang="en-US" sz="3200" dirty="0" smtClean="0"/>
              <a:t>Education</a:t>
            </a:r>
          </a:p>
          <a:p>
            <a:r>
              <a:rPr lang="en-US" sz="3200" dirty="0" smtClean="0"/>
              <a:t>Research &amp; program development</a:t>
            </a:r>
          </a:p>
          <a:p>
            <a:r>
              <a:rPr lang="en-US" sz="3200" dirty="0" smtClean="0"/>
              <a:t>Mental health care</a:t>
            </a:r>
          </a:p>
          <a:p>
            <a:r>
              <a:rPr lang="en-US" sz="3200" dirty="0" smtClean="0"/>
              <a:t>Advocacy 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Assessment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en-US" sz="3200" dirty="0" smtClean="0"/>
              <a:t>School psychologists work with children, parents and staff to help determine a child’s:</a:t>
            </a:r>
          </a:p>
          <a:p>
            <a:pPr marL="0" indent="0"/>
            <a:r>
              <a:rPr lang="en-US" sz="3200" dirty="0" smtClean="0"/>
              <a:t>Academic skills</a:t>
            </a:r>
          </a:p>
          <a:p>
            <a:pPr marL="0" indent="0"/>
            <a:r>
              <a:rPr lang="en-US" sz="3200" dirty="0" smtClean="0"/>
              <a:t>Learning aptitudes and styles</a:t>
            </a:r>
          </a:p>
          <a:p>
            <a:pPr marL="0" indent="0"/>
            <a:r>
              <a:rPr lang="en-US" sz="3200" dirty="0" smtClean="0"/>
              <a:t>Personality and emotional development</a:t>
            </a:r>
          </a:p>
          <a:p>
            <a:pPr marL="0" indent="0"/>
            <a:r>
              <a:rPr lang="en-US" sz="3200" dirty="0" smtClean="0"/>
              <a:t>Social skills and behavior issues</a:t>
            </a:r>
          </a:p>
          <a:p>
            <a:pPr marL="0" indent="0"/>
            <a:r>
              <a:rPr lang="en-US" sz="3200" dirty="0" smtClean="0"/>
              <a:t>Learning environments, school climate</a:t>
            </a:r>
          </a:p>
          <a:p>
            <a:pPr marL="0" indent="0"/>
            <a:r>
              <a:rPr lang="en-US" sz="3200" dirty="0" smtClean="0"/>
              <a:t>Special education eligibility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Parental Concerns Regarding Students Identified With Special Education Needs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Why does my child need to be “identified”?</a:t>
            </a:r>
          </a:p>
          <a:p>
            <a:r>
              <a:rPr lang="en-US" sz="2800" dirty="0" smtClean="0"/>
              <a:t>Can my child be identified against my wishes?</a:t>
            </a:r>
          </a:p>
          <a:p>
            <a:r>
              <a:rPr lang="en-US" sz="2800" dirty="0" smtClean="0"/>
              <a:t>How/where will my child </a:t>
            </a:r>
            <a:r>
              <a:rPr lang="en-US" sz="2800" smtClean="0"/>
              <a:t>be placed?</a:t>
            </a:r>
            <a:endParaRPr lang="en-US" sz="2800" dirty="0" smtClean="0"/>
          </a:p>
          <a:p>
            <a:r>
              <a:rPr lang="en-US" sz="2800" dirty="0" smtClean="0"/>
              <a:t>Can the identification/placement be changed?</a:t>
            </a:r>
          </a:p>
          <a:p>
            <a:r>
              <a:rPr lang="en-US" sz="2800" dirty="0" smtClean="0"/>
              <a:t>Will an identification affect my child’s admission into a post-secondary institution?</a:t>
            </a:r>
          </a:p>
          <a:p>
            <a:r>
              <a:rPr lang="en-US" sz="2800" dirty="0" smtClean="0"/>
              <a:t>Might the identification negatively impact how my child is viewed by his peers as well as my child’s self-esteem?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Consultation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Help teachers, parents, and administrators understand child development and learning</a:t>
            </a:r>
          </a:p>
          <a:p>
            <a:endParaRPr lang="en-US" sz="2800" dirty="0" smtClean="0"/>
          </a:p>
          <a:p>
            <a:r>
              <a:rPr lang="en-US" sz="2800" dirty="0" smtClean="0"/>
              <a:t>Provide positive alternatives for helping children with learning and behavior problems</a:t>
            </a:r>
          </a:p>
          <a:p>
            <a:endParaRPr lang="en-US" sz="2800" dirty="0" smtClean="0"/>
          </a:p>
          <a:p>
            <a:r>
              <a:rPr lang="en-US" sz="2800" dirty="0" smtClean="0"/>
              <a:t>Strengthen working relationships among educators, parents, and community services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Prevention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Implement programs to build positive connections between students and adults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Identify potential learning difficulties early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Design programs for children at risk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Help adults to address problem behavior(s)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Foster tolerance and appreciation of diversity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Create safe, supportive learning environments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Intervention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Work face-to-face with children and families</a:t>
            </a:r>
          </a:p>
          <a:p>
            <a:r>
              <a:rPr lang="en-US" dirty="0" smtClean="0"/>
              <a:t>Develop individualized solutions for learning and adjustment</a:t>
            </a:r>
          </a:p>
          <a:p>
            <a:r>
              <a:rPr lang="en-US" dirty="0" smtClean="0"/>
              <a:t>Plan and implement crisis response</a:t>
            </a:r>
          </a:p>
          <a:p>
            <a:r>
              <a:rPr lang="en-US" dirty="0" smtClean="0"/>
              <a:t>Provide</a:t>
            </a:r>
          </a:p>
          <a:p>
            <a:pPr lvl="1"/>
            <a:r>
              <a:rPr lang="en-US" sz="3200" dirty="0" smtClean="0"/>
              <a:t>Counseling</a:t>
            </a:r>
          </a:p>
          <a:p>
            <a:pPr lvl="1"/>
            <a:r>
              <a:rPr lang="en-US" sz="3200" dirty="0" smtClean="0"/>
              <a:t>Social skills training</a:t>
            </a:r>
          </a:p>
          <a:p>
            <a:pPr lvl="1"/>
            <a:r>
              <a:rPr lang="en-US" sz="3200" dirty="0" smtClean="0"/>
              <a:t>Behavior management solutions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Education</a:t>
            </a:r>
            <a:br>
              <a:rPr lang="en-US" sz="2800" dirty="0" smtClean="0"/>
            </a:br>
            <a:r>
              <a:rPr lang="en-US" sz="2800" dirty="0" smtClean="0"/>
              <a:t>Train teachers and parents in: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Teaching and learning strategies</a:t>
            </a:r>
          </a:p>
          <a:p>
            <a:r>
              <a:rPr lang="en-US" sz="3200" dirty="0" smtClean="0"/>
              <a:t>Parenting techniques</a:t>
            </a:r>
          </a:p>
          <a:p>
            <a:r>
              <a:rPr lang="en-US" sz="3200" dirty="0" smtClean="0"/>
              <a:t>Classroom management techniques</a:t>
            </a:r>
          </a:p>
          <a:p>
            <a:r>
              <a:rPr lang="en-US" sz="3200" dirty="0" smtClean="0"/>
              <a:t>Working with exceptional students</a:t>
            </a:r>
          </a:p>
          <a:p>
            <a:r>
              <a:rPr lang="en-US" sz="3200" dirty="0" smtClean="0"/>
              <a:t>Strategies to address substance abuse and risky behaviors</a:t>
            </a:r>
          </a:p>
          <a:p>
            <a:r>
              <a:rPr lang="en-US" sz="3200" dirty="0" smtClean="0"/>
              <a:t>Crisis prevention and response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Research and Program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Recommend and implement evidence-based programs and strategies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Generate new knowledge of learning and behavior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Evaluate effectiveness of programs and interventions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Contribute to school-wide reform and restructuring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Mental Health Care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Deliver school-linked mental health services</a:t>
            </a:r>
          </a:p>
          <a:p>
            <a:endParaRPr lang="en-US" sz="3200" dirty="0" smtClean="0"/>
          </a:p>
          <a:p>
            <a:r>
              <a:rPr lang="en-US" sz="3200" dirty="0" smtClean="0"/>
              <a:t>Coordinate with community resources and health care providers</a:t>
            </a:r>
          </a:p>
          <a:p>
            <a:endParaRPr lang="en-US" sz="3200" dirty="0" smtClean="0"/>
          </a:p>
          <a:p>
            <a:r>
              <a:rPr lang="en-US" sz="3200" dirty="0" smtClean="0"/>
              <a:t>Partner with parents and teachers to create healthy school environments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Advocacy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600" dirty="0" smtClean="0">
                <a:solidFill>
                  <a:srgbClr val="3A5CB2"/>
                </a:solidFill>
              </a:rPr>
              <a:t>School Psychologists Encourage/Sponsor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Appropriate education placements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Education reform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Legislative involvement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Community services and programs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Funding for adequate resources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Rising to the Challenge!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Children in difficult situations need solutions to difficult problems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Parents need ideas for managing children’s behavior and mental health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Teachers need help working with students’ varied educational needs and behaviors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Society needs mentally healthy, well-educated children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Development of Your Child’s Self-Esteem, Social Values &amp; Independent Functioning: Some Suggestions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regular interaction, conversation, ‘active’ listening</a:t>
            </a:r>
          </a:p>
          <a:p>
            <a:r>
              <a:rPr lang="en-US" dirty="0" smtClean="0"/>
              <a:t>demonstration of respect, acceptance of child’s feelings, patience, tolerance, </a:t>
            </a:r>
            <a:r>
              <a:rPr lang="en-US" dirty="0" err="1" smtClean="0"/>
              <a:t>modelling</a:t>
            </a:r>
            <a:r>
              <a:rPr lang="en-US" dirty="0" smtClean="0"/>
              <a:t> calmness in face of frustration</a:t>
            </a:r>
          </a:p>
          <a:p>
            <a:r>
              <a:rPr lang="en-US" dirty="0" smtClean="0"/>
              <a:t>becoming engaged in what child is doing (including exposure to ‘screens’)</a:t>
            </a:r>
          </a:p>
          <a:p>
            <a:r>
              <a:rPr lang="en-US" dirty="0" smtClean="0"/>
              <a:t>encouragement and positive reinforcement as children develop new interests and skills</a:t>
            </a:r>
          </a:p>
          <a:p>
            <a:r>
              <a:rPr lang="en-US" dirty="0" smtClean="0"/>
              <a:t>consistent setting of limits, structures, routines, and consequences where needed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Children Learn What They Live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criticism, he learns to condemn.  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hostility, he learns to fight. 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ridicule, he learns to be shy.  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learns to feel shame, he learns to feel guilty. 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tolerance, he learns to be patient. 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encouragement he learns confidence.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praise, he learns to appreciate.  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fairness, he learns justice.  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security, he learns to have faith.  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approval, he learns to like himself.  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If a child lives with acceptance and friendship, he learns</a:t>
            </a:r>
          </a:p>
          <a:p>
            <a:pPr>
              <a:lnSpc>
                <a:spcPct val="80000"/>
              </a:lnSpc>
              <a:buNone/>
            </a:pPr>
            <a:r>
              <a:rPr lang="en-CA" sz="2800" dirty="0" smtClean="0"/>
              <a:t>to find love in the world. </a:t>
            </a:r>
          </a:p>
          <a:p>
            <a:pPr>
              <a:lnSpc>
                <a:spcPct val="80000"/>
              </a:lnSpc>
              <a:buNone/>
            </a:pPr>
            <a:endParaRPr lang="en-CA" sz="2800" dirty="0" smtClean="0"/>
          </a:p>
          <a:p>
            <a:pPr algn="r">
              <a:lnSpc>
                <a:spcPct val="80000"/>
              </a:lnSpc>
              <a:buNone/>
            </a:pPr>
            <a:r>
              <a:rPr lang="en-CA" sz="2800" dirty="0" smtClean="0"/>
              <a:t>	 </a:t>
            </a:r>
            <a:r>
              <a:rPr lang="en-CA" sz="1900" dirty="0" smtClean="0">
                <a:cs typeface="Arial" charset="0"/>
              </a:rPr>
              <a:t>~</a:t>
            </a:r>
            <a:r>
              <a:rPr lang="en-CA" sz="1900" dirty="0" smtClean="0"/>
              <a:t> </a:t>
            </a:r>
            <a:r>
              <a:rPr lang="en-CA" sz="1900" b="1" dirty="0" smtClean="0"/>
              <a:t>Dorothy Law </a:t>
            </a:r>
            <a:r>
              <a:rPr lang="en-CA" sz="1900" b="1" dirty="0" err="1" smtClean="0"/>
              <a:t>Neite</a:t>
            </a:r>
            <a:r>
              <a:rPr lang="en-CA" sz="1900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Accessing the Services of Your </a:t>
            </a:r>
            <a:br>
              <a:rPr lang="en-US" sz="2800" dirty="0" smtClean="0"/>
            </a:br>
            <a:r>
              <a:rPr lang="en-US" sz="2800" dirty="0" smtClean="0"/>
              <a:t>School Psychologist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saleh.jaleel@yrdsb.ca</a:t>
            </a:r>
            <a:endParaRPr lang="en-US" dirty="0" smtClean="0"/>
          </a:p>
          <a:p>
            <a:r>
              <a:rPr lang="en-US" dirty="0" smtClean="0"/>
              <a:t>your school office will know how to get in touch</a:t>
            </a:r>
          </a:p>
          <a:p>
            <a:r>
              <a:rPr lang="en-US" dirty="0" smtClean="0">
                <a:hlinkClick r:id="rId3"/>
              </a:rPr>
              <a:t>http://www.yrdsb.ca/Programs/SpecEd/Pages/default.aspx</a:t>
            </a:r>
            <a:r>
              <a:rPr lang="en-US" dirty="0" smtClean="0"/>
              <a:t> for information related to the referral process for students that may have special education needs, IPRC, gifted screening, etc.</a:t>
            </a:r>
          </a:p>
          <a:p>
            <a:r>
              <a:rPr lang="en-US" dirty="0" smtClean="0">
                <a:hlinkClick r:id="rId4"/>
              </a:rPr>
              <a:t>http://www.yrdsb.ca/Programs/SpecEd/Documents/SpecEdPlan/SpecEdPlanSectionD.pdf</a:t>
            </a:r>
            <a:r>
              <a:rPr lang="en-US" dirty="0" smtClean="0"/>
              <a:t> for details regarding different types of Support Staff in YRDSB and the Services they provide</a:t>
            </a:r>
          </a:p>
          <a:p>
            <a:r>
              <a:rPr lang="en-US" dirty="0" smtClean="0"/>
              <a:t>Wed. May 6 Symposium for Parents on Promoting Resiliency Through Healthy Relationships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QUESTIONS?</a:t>
            </a:r>
            <a:endParaRPr lang="en-US" sz="4000" dirty="0"/>
          </a:p>
        </p:txBody>
      </p:sp>
      <p:pic>
        <p:nvPicPr>
          <p:cNvPr id="4" name="Picture 1028" descr="C:\Program Files\Microsoft Office\Clipart\Popular\amconfus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5056" y="1815306"/>
            <a:ext cx="1857375" cy="399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4E97EA1308369B44AE4670BA66AAA822" ma:contentTypeVersion="2" ma:contentTypeDescription="" ma:contentTypeScope="" ma:versionID="0d0e3315b29875c4581a9976f04bc738">
  <xsd:schema xmlns:xsd="http://www.w3.org/2001/XMLSchema" xmlns:xs="http://www.w3.org/2001/XMLSchema" xmlns:p="http://schemas.microsoft.com/office/2006/metadata/properties" xmlns:ns2="7d241460-a542-40a3-b312-5926fa682bbc" targetNamespace="http://schemas.microsoft.com/office/2006/metadata/properties" ma:root="true" ma:fieldsID="4c1e3cf7160d7e91daf677a904efc851" ns2:_="">
    <xsd:import namespace="7d241460-a542-40a3-b312-5926fa682bbc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241460-a542-40a3-b312-5926fa682bbc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WWW_x0020_Content xmlns="7d241460-a542-40a3-b312-5926fa682bbc">No</WWW_x0020_Content>
    <Document_x0020_Description xmlns="7d241460-a542-40a3-b312-5926fa682bbc" xsi:nil="true"/>
    <Document_x0020_Author_x0028_s_x0029_ xmlns="7d241460-a542-40a3-b312-5926fa682bbc" xsi:nil="true"/>
    <Document_x0020_Owner xmlns="7d241460-a542-40a3-b312-5926fa682bbc">Dr. Jaleel</Document_x0020_Owner>
  </documentManagement>
</p:properties>
</file>

<file path=customXml/itemProps1.xml><?xml version="1.0" encoding="utf-8"?>
<ds:datastoreItem xmlns:ds="http://schemas.openxmlformats.org/officeDocument/2006/customXml" ds:itemID="{975ABFF6-F7F1-4028-B512-5D8CEBA20895}"/>
</file>

<file path=customXml/itemProps2.xml><?xml version="1.0" encoding="utf-8"?>
<ds:datastoreItem xmlns:ds="http://schemas.openxmlformats.org/officeDocument/2006/customXml" ds:itemID="{E4495B5A-1E07-481F-BF7E-C002E9210141}"/>
</file>

<file path=customXml/itemProps3.xml><?xml version="1.0" encoding="utf-8"?>
<ds:datastoreItem xmlns:ds="http://schemas.openxmlformats.org/officeDocument/2006/customXml" ds:itemID="{0B584C7E-1FD5-413C-BB4F-D2FDDDEDE22D}"/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448</TotalTime>
  <Words>670</Words>
  <Application>Microsoft Office PowerPoint</Application>
  <PresentationFormat>On-screen Show (4:3)</PresentationFormat>
  <Paragraphs>142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School-Based  Psychological Services</vt:lpstr>
      <vt:lpstr>School Psychologists understand that all children learn when given:</vt:lpstr>
      <vt:lpstr>School Psychologists link mental health to learning and behaviour to promote:</vt:lpstr>
      <vt:lpstr>Why Children Need School Psychologists</vt:lpstr>
      <vt:lpstr>What Do School Psychologists Do?</vt:lpstr>
      <vt:lpstr>Assessment</vt:lpstr>
      <vt:lpstr>Parental Concerns Regarding Students Identified With Special Education Needs</vt:lpstr>
      <vt:lpstr>Consultation</vt:lpstr>
      <vt:lpstr>Prevention</vt:lpstr>
      <vt:lpstr>Intervention</vt:lpstr>
      <vt:lpstr>Education Train teachers and parents in:</vt:lpstr>
      <vt:lpstr>Research and Program Development</vt:lpstr>
      <vt:lpstr>Mental Health Care</vt:lpstr>
      <vt:lpstr>Advocacy</vt:lpstr>
      <vt:lpstr>Rising to the Challenge!</vt:lpstr>
      <vt:lpstr>Development of Your Child’s Self-Esteem, Social Values &amp; Independent Functioning: Some Suggestions</vt:lpstr>
      <vt:lpstr>Children Learn What They Live</vt:lpstr>
      <vt:lpstr>Accessing the Services of Your  School Psychologist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School-Based Psychological Services</dc:title>
  <dc:creator>Windows User</dc:creator>
  <cp:keywords>School-Based Psychological Services</cp:keywords>
  <cp:lastModifiedBy>Windows User</cp:lastModifiedBy>
  <cp:revision>49</cp:revision>
  <dcterms:created xsi:type="dcterms:W3CDTF">2015-03-28T16:35:32Z</dcterms:created>
  <dcterms:modified xsi:type="dcterms:W3CDTF">2015-04-02T01:18:19Z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0x010100EA4BA40101B6AA4DB2B44F01F8A02F5E004E97EA1308369B44AE4670BA66AAA822</vt:lpwstr>
  </property>
</Properties>
</file>